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32" r:id="rId1"/>
  </p:sldMasterIdLst>
  <p:notesMasterIdLst>
    <p:notesMasterId r:id="rId13"/>
  </p:notesMasterIdLst>
  <p:sldIdLst>
    <p:sldId id="256" r:id="rId2"/>
    <p:sldId id="317" r:id="rId3"/>
    <p:sldId id="318" r:id="rId4"/>
    <p:sldId id="327" r:id="rId5"/>
    <p:sldId id="328" r:id="rId6"/>
    <p:sldId id="330" r:id="rId7"/>
    <p:sldId id="332" r:id="rId8"/>
    <p:sldId id="334" r:id="rId9"/>
    <p:sldId id="333" r:id="rId10"/>
    <p:sldId id="335" r:id="rId11"/>
    <p:sldId id="265" r:id="rId12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85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 fontScale="90000"/>
          </a:bodyPr>
          <a:lstStyle/>
          <a:p>
            <a:pPr lvl="0"/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dirty="0" smtClean="0"/>
              <a:t> </a:t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1300" i="1" dirty="0" smtClean="0"/>
              <a:t/>
            </a:r>
            <a:br>
              <a:rPr lang="en-US" sz="1300" i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sr-Latn-RS" sz="2700" dirty="0" smtClean="0"/>
              <a:t>POLITIKA INVESTIRANJA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FINANSIJSKI MENADŽMET </a:t>
            </a:r>
            <a:r>
              <a:rPr lang="sr-Latn-CS" sz="1600" smtClean="0"/>
              <a:t>U </a:t>
            </a:r>
            <a:r>
              <a:rPr lang="sr-Latn-CS" sz="1600" smtClean="0"/>
              <a:t>SISTEMU ZDRAVSTVENE ZAŠTITE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BR.1</a:t>
            </a:r>
            <a:r>
              <a:rPr lang="sr-Latn-CS" sz="1600" dirty="0" smtClean="0"/>
              <a:t> 	</a:t>
            </a:r>
            <a:r>
              <a:rPr lang="sr-Latn-RS" sz="1600" dirty="0" smtClean="0"/>
              <a:t>ČAS</a:t>
            </a:r>
            <a:r>
              <a:rPr lang="sr-Latn-CS" sz="1600" dirty="0" smtClean="0"/>
              <a:t>: 13</a:t>
            </a:r>
            <a:r>
              <a:rPr lang="sr-Cyrl-CS" sz="1600" dirty="0" smtClean="0"/>
              <a:t> </a:t>
            </a:r>
            <a:r>
              <a:rPr lang="sr-Latn-RS" sz="1600" dirty="0" smtClean="0"/>
              <a:t>I</a:t>
            </a:r>
            <a:r>
              <a:rPr lang="sr-Cyrl-CS" sz="1600" dirty="0" smtClean="0"/>
              <a:t> </a:t>
            </a:r>
            <a:r>
              <a:rPr lang="sr-Latn-BA" sz="1600" dirty="0" smtClean="0"/>
              <a:t>14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NASTAVNA JEDINICA: POLITIKA INVESTIRANJA</a:t>
            </a:r>
          </a:p>
          <a:p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TEMATSKE JEDINICE: 	 </a:t>
            </a:r>
            <a:r>
              <a:rPr lang="fr-FR" sz="1600" dirty="0" smtClean="0"/>
              <a:t>•</a:t>
            </a:r>
            <a:r>
              <a:rPr lang="sr-Latn-RS" sz="1600" dirty="0" smtClean="0"/>
              <a:t>  KLASIFIKACIJA INVESTICIJA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RS" sz="1600" dirty="0" smtClean="0"/>
              <a:t>  KARAKTERISTIKE INVESTICIONIH ODLUKA</a:t>
            </a:r>
          </a:p>
          <a:p>
            <a:r>
              <a:rPr lang="sr-Latn-RS" sz="1600" dirty="0" smtClean="0"/>
              <a:t>                                                                                 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FAKTORI OBIMA INVESTICIJA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sr-Latn-BA" b="1" dirty="0" smtClean="0"/>
              <a:t>Rast potrošačke tražnje </a:t>
            </a:r>
            <a:r>
              <a:rPr lang="sr-Latn-BA" dirty="0" smtClean="0"/>
              <a:t>– za rast investicione tražnje nije dovoljno da potrošačka tražnja bude na visokom nivo, već da bi se preduzimale nove investicije potrebno je da tražnja iz perioda u period raste</a:t>
            </a:r>
          </a:p>
          <a:p>
            <a:pPr algn="just"/>
            <a:r>
              <a:rPr lang="sr-Latn-BA" b="1" dirty="0" smtClean="0"/>
              <a:t>Visina kamatne stope </a:t>
            </a:r>
            <a:r>
              <a:rPr lang="sr-Latn-BA" dirty="0" smtClean="0"/>
              <a:t>-  kamatna stopa predstavlja trošak korišćenja tuđeg novca, stoga ukoliko je kamatna stopa na višem nivou smanjiće se nivo investicione tražnje i obrnuto.</a:t>
            </a:r>
          </a:p>
          <a:p>
            <a:pPr algn="just"/>
            <a:r>
              <a:rPr lang="sr-Latn-BA" b="1" dirty="0" smtClean="0"/>
              <a:t>Visina poreske stope </a:t>
            </a:r>
            <a:r>
              <a:rPr lang="sr-Latn-BA" dirty="0" smtClean="0"/>
              <a:t>– visina poreske stope je obrnuto proporcionalna sa visinom investicija, viša poreska stopa znači i veće izdvajanje u državnu kasu što smanjuje investicionu tražnju</a:t>
            </a:r>
          </a:p>
          <a:p>
            <a:pPr algn="just"/>
            <a:r>
              <a:rPr lang="sr-Latn-BA" b="1" dirty="0" smtClean="0"/>
              <a:t>Efikasnost investicija </a:t>
            </a:r>
            <a:r>
              <a:rPr lang="sr-Latn-BA" dirty="0" smtClean="0"/>
              <a:t>– ukoliko je efikasnost investicija u zemlji niža nego efikasnost investicija u inostranstvu doži do smanjenja investicione tražnje u zemlji i seljenja novčanog kapitala u inostranstvo. Na efikasnost investicija utiče kapacite tržišta, lokacija preduzeća, kadrovi, sirovinska baza i sl.</a:t>
            </a:r>
          </a:p>
          <a:p>
            <a:pPr algn="just"/>
            <a:r>
              <a:rPr lang="sr-Latn-BA" b="1" dirty="0" smtClean="0"/>
              <a:t>Spekulativna očekivanja </a:t>
            </a:r>
            <a:r>
              <a:rPr lang="sr-Latn-BA" dirty="0" smtClean="0"/>
              <a:t>– ukoliko se očekuje rast tražnje u budućnosti sada će doći do rasta investicija, međutim ukoliko se očekuje pad kamatnih stopa ili poreskih stopa u budućnosti, to će uzrokovati pad investicione potrošnje danas, odnosno doći će do njenog odlaganja za budući vremenski period.</a:t>
            </a:r>
          </a:p>
          <a:p>
            <a:pPr algn="just"/>
            <a:r>
              <a:rPr lang="sr-Latn-BA" b="1" dirty="0" smtClean="0"/>
              <a:t>Visina nacionalnog dohotka </a:t>
            </a:r>
            <a:r>
              <a:rPr lang="sr-Latn-BA" dirty="0" smtClean="0"/>
              <a:t>– visina nacionalnog dohotka je, po pravilu, u pozitivnoj korelaciji sa visinom investicija.</a:t>
            </a:r>
            <a:endParaRPr lang="en-US" dirty="0"/>
          </a:p>
        </p:txBody>
      </p:sp>
      <p:pic>
        <p:nvPicPr>
          <p:cNvPr id="22530" name="Picture 2" descr="D:\Korisnik\Desktop\B2B3_Pictur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1219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sr-Latn-BA" dirty="0" smtClean="0"/>
              <a:t>Investiciona politika je deo razvojne politike</a:t>
            </a:r>
          </a:p>
          <a:p>
            <a:pPr algn="just"/>
            <a:r>
              <a:rPr lang="sr-Latn-BA" dirty="0" smtClean="0"/>
              <a:t>Investiciona politika preduzeća je u korelaciji sa duguročnim investicionim ciljevima, odnosno dugoročnom razvojnom politikom preduzeća.</a:t>
            </a:r>
          </a:p>
          <a:p>
            <a:pPr algn="just"/>
            <a:r>
              <a:rPr lang="sr-Latn-BA" dirty="0" smtClean="0"/>
              <a:t>Investiciona politika podrazumeva izbor valjanih investicija i njihovu efikasnu realizaciju.</a:t>
            </a:r>
          </a:p>
          <a:p>
            <a:pPr algn="just"/>
            <a:r>
              <a:rPr lang="sr-Latn-BA" dirty="0" smtClean="0"/>
              <a:t>Investicije predstavljaju sadašnja ulaganja u cilju dobijanja određenih efekata u budućnosti, ODNOSNO ULAGANJA NOVČANIH SREDSTAVA U SADAŠNJOSTI RADI STICANJA KORISTI U BUDUĆNOSTI.</a:t>
            </a:r>
          </a:p>
          <a:p>
            <a:pPr algn="just"/>
            <a:r>
              <a:rPr lang="sr-Latn-BA" dirty="0" smtClean="0"/>
              <a:t>Investiranje predstavlja skup aktivnosti vezanih za realizaciju investicija. To je složen proces koji obuhvata veliki broj podprocesa od stvaranja ideje za investiranje do konačnog završetka investicionog poduhvata i njegovog puštanja u rad.</a:t>
            </a:r>
          </a:p>
          <a:p>
            <a:pPr algn="just"/>
            <a:r>
              <a:rPr lang="sr-Latn-BA" dirty="0" smtClean="0"/>
              <a:t>Investicije imaju makro i mikro aspekta.</a:t>
            </a:r>
          </a:p>
          <a:p>
            <a:pPr algn="just"/>
            <a:endParaRPr lang="sr-Latn-BA" dirty="0" smtClean="0"/>
          </a:p>
          <a:p>
            <a:endParaRPr lang="en-US" dirty="0"/>
          </a:p>
        </p:txBody>
      </p:sp>
      <p:pic>
        <p:nvPicPr>
          <p:cNvPr id="5121" name="Picture 1" descr="D:\Korisnik\Desktop\image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5305425" cy="106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KLASIFIKACIJA INVESTICIJA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BA" sz="1800" dirty="0" smtClean="0"/>
              <a:t>KRITERIJUM RENTABILNOST INVESTICIONIH PROJEKATA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dirty="0" smtClean="0"/>
              <a:t>Ulaganja u zamenu opreme;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dirty="0" smtClean="0"/>
              <a:t>Ulaganja u proširenje poslovanja;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dirty="0" smtClean="0"/>
              <a:t>Ulaganje u razvoj novih proizvoda;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dirty="0" smtClean="0"/>
              <a:t>Ulaganja za ulazak na nova tržišta;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dirty="0" smtClean="0"/>
              <a:t>Ulaganja uslovljena zakonskim normativima (investiranje u opremu kojom se kontroliše nivo zagađenosti okoline).</a:t>
            </a:r>
          </a:p>
          <a:p>
            <a:pPr marL="342900" indent="-342900">
              <a:buNone/>
            </a:pPr>
            <a:r>
              <a:rPr lang="sr-Latn-BA" sz="1800" dirty="0" smtClean="0"/>
              <a:t>KRITERIJUM MEĐUSOBNA POVEZANOST PROJEKATA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dirty="0" smtClean="0"/>
              <a:t>Nezavisni projekti (novčani tok nije povezan sa novčanim tokom drugog projekta);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dirty="0" smtClean="0"/>
              <a:t>Međusobno isključivi projekti (prihvatanje jednog projekta isključuje prihvatanje i drugog projekta – npr. zamena opreme ili nabavka nove opreme);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dirty="0" smtClean="0"/>
              <a:t>Zavisni projekti (realizacija jednog projekta je uslovljena realizacijom drugog projekta); 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dirty="0" smtClean="0"/>
              <a:t>Komplementarni projekti (vrsta zavisnog projekta, pri čemu realizacija jednog projekta podrazumeva rast novčanih tokova jednog ili više projekata).</a:t>
            </a:r>
          </a:p>
          <a:p>
            <a:pPr marL="342900" indent="-342900">
              <a:buFont typeface="+mj-lt"/>
              <a:buAutoNum type="arabicPeriod"/>
            </a:pPr>
            <a:endParaRPr lang="sr-Latn-BA" sz="1800" dirty="0" smtClean="0"/>
          </a:p>
          <a:p>
            <a:pPr marL="514350" indent="-514350">
              <a:buNone/>
            </a:pPr>
            <a:endParaRPr lang="en-US" dirty="0"/>
          </a:p>
        </p:txBody>
      </p:sp>
      <p:pic>
        <p:nvPicPr>
          <p:cNvPr id="4097" name="Picture 1" descr="D:\Korisnik\Desktop\images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0"/>
            <a:ext cx="4191000" cy="1371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sr-Latn-BA" dirty="0" smtClean="0"/>
              <a:t>KRITERIJUM VRSTA INVESTICIJA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dirty="0" smtClean="0"/>
              <a:t>Finansijske investicije (investicije u različite oblike finansijske aktive - hartije od vrednosti, nepokretnosti, zlato i plemenite metale, čija je svrha kupivine ostvarenje određenog prinosa ili kapitalnog dobitka po osnovu razlike u ceni).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dirty="0" smtClean="0"/>
              <a:t>Realne investicije (ulaganje u materijalnu imovinu čije držanje nije uslovljeno prinosom, već je cilj da se izvrši njihovo produktivno korišćenje).</a:t>
            </a:r>
          </a:p>
          <a:p>
            <a:pPr marL="514350" indent="-514350" algn="just">
              <a:buNone/>
            </a:pPr>
            <a:r>
              <a:rPr lang="sr-Latn-BA" dirty="0" smtClean="0"/>
              <a:t>KRITERIJUM OBUHVAT INVESTICIJA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dirty="0" smtClean="0"/>
              <a:t>Bruto investicije (ulaganja u održavanje i zamenu postojih fondova i izgradnju novih osnovnih fondova i uvećanje obrtnih fondova);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dirty="0" smtClean="0"/>
              <a:t>Neto investicije (bruto investicije umanjene za ulaganja u amortizaciju).</a:t>
            </a:r>
          </a:p>
          <a:p>
            <a:pPr marL="514350" indent="-514350" algn="just">
              <a:buNone/>
            </a:pPr>
            <a:r>
              <a:rPr lang="sr-Latn-BA" dirty="0" smtClean="0"/>
              <a:t>KRITERIJUM POREKLO INVESTICIJA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dirty="0" smtClean="0"/>
              <a:t>Javne investicije (preduzima javni sektor u svrhu boljeg funkcionisanja države);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dirty="0" smtClean="0"/>
              <a:t>Privatne investicije (preduzima privatni sektor u svrhu stvaranja veće vrednosti od uložene);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dirty="0" smtClean="0"/>
              <a:t>Strane investicije (inostrani subjekti u formi stranih direktnih investicija i portfolio investicija).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</p:txBody>
      </p:sp>
      <p:pic>
        <p:nvPicPr>
          <p:cNvPr id="3073" name="Picture 1" descr="D:\Korisnik\Desktop\imag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5076825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sr-Latn-BA" dirty="0" smtClean="0"/>
              <a:t>KARAKTERISITKE INVESTICIONIH ODLUKA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b="1" dirty="0" smtClean="0"/>
              <a:t>Dugoročni karakter investicionih projekata </a:t>
            </a:r>
            <a:r>
              <a:rPr lang="sr-Latn-BA" dirty="0" smtClean="0"/>
              <a:t>– zbog dugoronosti ulaganja investicione odluke karakteriše niska likvidnost i nizak nivo utrživosti realne imovine. Realna imovina se ne može pretvoriti u novčani oblik bez realnih gubitaka, a teško ju je i prodati zbog visoke specijalizacije uslovljene tehnološkim promenama 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b="1" dirty="0" smtClean="0"/>
              <a:t>Vremenski raskorak između ulaganja i efekata ulaganja </a:t>
            </a:r>
            <a:r>
              <a:rPr lang="sr-Latn-BA" dirty="0" smtClean="0"/>
              <a:t>– može uzrokovati da se projekat smatra profitabilnim i stoga opravdanim, međutim da krajnji efekti uzrokuju negativni novčani tok. Stoga se projekat mora vrednovati kroz niz periodičnih (godišnjih) novčanih tokova.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b="1" dirty="0" smtClean="0"/>
              <a:t>Međuzavisnost investiranja i finansiranja </a:t>
            </a:r>
            <a:r>
              <a:rPr lang="sr-Latn-BA" dirty="0" smtClean="0"/>
              <a:t>– finansiranje je uži pojam od investiranja i direktno se odnosi na obezbeđivanje sredstava, najčešće tuđih, zarad realizacije određenog projekta. S druge strane, investiranje je širi pojam i podrazumeva obezbeđivanje sopstvenih i tuđih sredstava, kao i svih drugih resursa koji su u funkciji realizacije projekta.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b="1" dirty="0" smtClean="0"/>
              <a:t>Rizik i neizvesnost </a:t>
            </a:r>
            <a:r>
              <a:rPr lang="sr-Latn-BA" dirty="0" smtClean="0"/>
              <a:t>– ulaganje u sadašnjosti radi ostvarivanja efekata u budućnosti je pod uticajem rizika, tako da je analiza rizika osnovna komponenta budžetiranja kapitala (skup postupaka i tehnika kojima se ocenjuje isplativost investicija). Ukoliko se raspolaže sa statistički obrađenim podacima opravdanost projekta može biti izražena distribucijom verovatnoća očekivanih prinosa. O</a:t>
            </a:r>
            <a:r>
              <a:rPr lang="nl-NL" dirty="0" smtClean="0"/>
              <a:t>čekivani prinos predstavlja ponderisan prosek mogućih prinosa, gde kao ponderi služe verovatnoće realizacije mogućih ishoda</a:t>
            </a:r>
            <a:r>
              <a:rPr lang="sr-Latn-BA" dirty="0" smtClean="0"/>
              <a:t> prinosa (ishoda).</a:t>
            </a:r>
            <a:endParaRPr lang="en-US" dirty="0"/>
          </a:p>
        </p:txBody>
      </p:sp>
      <p:pic>
        <p:nvPicPr>
          <p:cNvPr id="2049" name="Picture 1" descr="D:\Korisnik\Desktop\dollar-544956_960_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1"/>
            <a:ext cx="5257800" cy="1066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1341438"/>
            <a:ext cx="34417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2719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4756" name="Object 4"/>
          <p:cNvGraphicFramePr>
            <a:graphicFrameLocks noChangeAspect="1"/>
          </p:cNvGraphicFramePr>
          <p:nvPr/>
        </p:nvGraphicFramePr>
        <p:xfrm>
          <a:off x="2700338" y="3357563"/>
          <a:ext cx="3390900" cy="1419225"/>
        </p:xfrm>
        <a:graphic>
          <a:graphicData uri="http://schemas.openxmlformats.org/presentationml/2006/ole">
            <p:oleObj spid="_x0000_s1026" name="CorelDRAW" r:id="rId4" imgW="3207960" imgH="1608120" progId="">
              <p:embed/>
            </p:oleObj>
          </a:graphicData>
        </a:graphic>
      </p:graphicFrame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4758" name="Object 6"/>
          <p:cNvGraphicFramePr>
            <a:graphicFrameLocks noChangeAspect="1"/>
          </p:cNvGraphicFramePr>
          <p:nvPr/>
        </p:nvGraphicFramePr>
        <p:xfrm>
          <a:off x="2700338" y="5391150"/>
          <a:ext cx="3448050" cy="1466850"/>
        </p:xfrm>
        <a:graphic>
          <a:graphicData uri="http://schemas.openxmlformats.org/presentationml/2006/ole">
            <p:oleObj spid="_x0000_s1027" name="CorelDRAW" r:id="rId5" imgW="3255840" imgH="1665360" progId="">
              <p:embed/>
            </p:oleObj>
          </a:graphicData>
        </a:graphic>
      </p:graphicFrame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3059113" y="163513"/>
            <a:ext cx="3201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000" b="1" i="1"/>
              <a:t>Distribucija verovatnoća</a:t>
            </a:r>
            <a:r>
              <a:rPr lang="en-US" sz="2000" b="1"/>
              <a:t> 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3132138" y="5013325"/>
            <a:ext cx="34628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i="1" dirty="0"/>
              <a:t>3) </a:t>
            </a:r>
            <a:r>
              <a:rPr lang="sr-Latn-CS" i="1" dirty="0" smtClean="0"/>
              <a:t>asimetrična (pozitivna asimetrija)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3132138" y="3068638"/>
            <a:ext cx="35902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i="1" dirty="0"/>
              <a:t>2) </a:t>
            </a:r>
            <a:r>
              <a:rPr lang="sr-Latn-CS" i="1" dirty="0" smtClean="0"/>
              <a:t>asimetrična (negativna asimetrija)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3059113" y="981075"/>
            <a:ext cx="272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i="1"/>
              <a:t>1) simetrična (normalna)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2"/>
            <a:ext cx="8229600" cy="1106487"/>
          </a:xfrm>
        </p:spPr>
        <p:txBody>
          <a:bodyPr>
            <a:normAutofit/>
          </a:bodyPr>
          <a:lstStyle/>
          <a:p>
            <a:endParaRPr lang="en-US" sz="4000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sr-Latn-CS" sz="2800" i="1" dirty="0"/>
              <a:t>Simetrična distribucija verovatnoća</a:t>
            </a:r>
            <a:r>
              <a:rPr lang="sr-Latn-CS" sz="2800" dirty="0"/>
              <a:t> podrazumeva da je aritmetička sredina = </a:t>
            </a:r>
            <a:r>
              <a:rPr lang="sr-Latn-CS" sz="2800" dirty="0" smtClean="0"/>
              <a:t>modus = medijana</a:t>
            </a:r>
            <a:r>
              <a:rPr lang="sr-Latn-CS" sz="2800" dirty="0"/>
              <a:t>, odnosno svako odstupanje vrednosti obeležja od aritmetičke sredine negativnog predznaka odgovara isto toliko odstupanje vrednosti obeležja pozitivnog predznaka.</a:t>
            </a:r>
          </a:p>
          <a:p>
            <a:pPr algn="just">
              <a:lnSpc>
                <a:spcPct val="80000"/>
              </a:lnSpc>
            </a:pPr>
            <a:r>
              <a:rPr lang="sr-Latn-CS" sz="2800" i="1" dirty="0"/>
              <a:t>Negativno asimetričan raspored</a:t>
            </a:r>
            <a:r>
              <a:rPr lang="sr-Latn-CS" sz="2800" dirty="0"/>
              <a:t> podrazumeva da je aritmetička sredina manja od modusa i medijane, odnosno preovladavaju odstupanja sa negativnim predznakom.</a:t>
            </a:r>
          </a:p>
          <a:p>
            <a:pPr algn="just">
              <a:lnSpc>
                <a:spcPct val="80000"/>
              </a:lnSpc>
            </a:pPr>
            <a:r>
              <a:rPr lang="sr-Latn-CS" sz="2800" i="1" dirty="0"/>
              <a:t>Pozitivno asimetričan raspored</a:t>
            </a:r>
            <a:r>
              <a:rPr lang="sr-Latn-CS" sz="2800" dirty="0"/>
              <a:t> podrazumeva da je aritmetička sredina veća od modusa i medijane, odnosno preovladavaju odstupanja sa pozitivnim predznakom.</a:t>
            </a:r>
          </a:p>
          <a:p>
            <a:pPr>
              <a:lnSpc>
                <a:spcPct val="80000"/>
              </a:lnSpc>
            </a:pPr>
            <a:endParaRPr lang="sr-Latn-CS" sz="2800" dirty="0"/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  <p:pic>
        <p:nvPicPr>
          <p:cNvPr id="20482" name="Picture 2" descr="D:\Korisnik\Desktop\index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0"/>
            <a:ext cx="4419600" cy="1295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PROCES UPRAVLJANJA INVESTICIJAMA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sr-Latn-BA" b="1" dirty="0" smtClean="0"/>
              <a:t>Planiranje </a:t>
            </a:r>
            <a:r>
              <a:rPr lang="sr-Latn-BA" dirty="0" smtClean="0"/>
              <a:t>– kontinuirani proces kojim se utvrđuje smer akcije preduzeće. Nužnost planiranja proizilazi iz ograničenih resursa i neizvesnosti. Stoga je potrebno planirati vreme trajanja aktivnosti i potrebne resurse – rad, zemlju i kapital. Odnosno planom se sagledava gde je preduzeće sada, gde želi da bude i kako tamo da stigne.</a:t>
            </a:r>
          </a:p>
          <a:p>
            <a:pPr algn="just"/>
            <a:r>
              <a:rPr lang="sr-Latn-BA" b="1" dirty="0" smtClean="0"/>
              <a:t>Organizovanje</a:t>
            </a:r>
            <a:r>
              <a:rPr lang="sr-Latn-BA" dirty="0" smtClean="0"/>
              <a:t> – d</a:t>
            </a:r>
            <a:r>
              <a:rPr lang="en-US" dirty="0" err="1" smtClean="0"/>
              <a:t>efinišu</a:t>
            </a:r>
            <a:r>
              <a:rPr lang="ru-RU" dirty="0" smtClean="0"/>
              <a:t> </a:t>
            </a:r>
            <a:r>
              <a:rPr lang="en-US" dirty="0" err="1" smtClean="0"/>
              <a:t>poslovi</a:t>
            </a:r>
            <a:r>
              <a:rPr lang="ru-RU" dirty="0" smtClean="0"/>
              <a:t> </a:t>
            </a:r>
            <a:r>
              <a:rPr lang="en-US" dirty="0" err="1" smtClean="0"/>
              <a:t>koje</a:t>
            </a:r>
            <a:r>
              <a:rPr lang="ru-RU" dirty="0" smtClean="0"/>
              <a:t> </a:t>
            </a:r>
            <a:r>
              <a:rPr lang="en-US" dirty="0" err="1" smtClean="0"/>
              <a:t>treba</a:t>
            </a:r>
            <a:r>
              <a:rPr lang="ru-RU" dirty="0" smtClean="0"/>
              <a:t> </a:t>
            </a:r>
            <a:r>
              <a:rPr lang="en-US" dirty="0" err="1" smtClean="0"/>
              <a:t>uraditi</a:t>
            </a:r>
            <a:r>
              <a:rPr lang="ru-RU" dirty="0" smtClean="0"/>
              <a:t>, </a:t>
            </a:r>
            <a:r>
              <a:rPr lang="en-US" dirty="0" err="1" smtClean="0"/>
              <a:t>vrši</a:t>
            </a:r>
            <a:r>
              <a:rPr lang="ru-RU" dirty="0" smtClean="0"/>
              <a:t> </a:t>
            </a:r>
            <a:r>
              <a:rPr lang="en-US" dirty="0" err="1" smtClean="0"/>
              <a:t>podela</a:t>
            </a:r>
            <a:r>
              <a:rPr lang="ru-RU" dirty="0" smtClean="0"/>
              <a:t> </a:t>
            </a:r>
            <a:r>
              <a:rPr lang="en-US" dirty="0" err="1" smtClean="0"/>
              <a:t>rada</a:t>
            </a:r>
            <a:r>
              <a:rPr lang="ru-RU" dirty="0" smtClean="0"/>
              <a:t>, </a:t>
            </a:r>
            <a:r>
              <a:rPr lang="en-US" dirty="0" err="1" smtClean="0"/>
              <a:t>grupišu</a:t>
            </a:r>
            <a:r>
              <a:rPr lang="ru-RU" dirty="0" smtClean="0"/>
              <a:t> </a:t>
            </a:r>
            <a:r>
              <a:rPr lang="en-US" dirty="0" err="1" smtClean="0"/>
              <a:t>poslovi</a:t>
            </a:r>
            <a:r>
              <a:rPr lang="ru-RU" dirty="0" smtClean="0"/>
              <a:t> </a:t>
            </a:r>
            <a:r>
              <a:rPr lang="en-US" dirty="0" smtClean="0"/>
              <a:t>u</a:t>
            </a:r>
            <a:r>
              <a:rPr lang="ru-RU" dirty="0" smtClean="0"/>
              <a:t> </a:t>
            </a:r>
            <a:r>
              <a:rPr lang="en-US" dirty="0" err="1" smtClean="0"/>
              <a:t>odgovarajuće</a:t>
            </a:r>
            <a:r>
              <a:rPr lang="ru-RU" dirty="0" smtClean="0"/>
              <a:t> </a:t>
            </a:r>
            <a:r>
              <a:rPr lang="en-US" dirty="0" err="1" smtClean="0"/>
              <a:t>strukture</a:t>
            </a:r>
            <a:r>
              <a:rPr lang="ru-RU" dirty="0" smtClean="0"/>
              <a:t> </a:t>
            </a:r>
            <a:r>
              <a:rPr lang="en-US" dirty="0" err="1" smtClean="0"/>
              <a:t>i</a:t>
            </a:r>
            <a:r>
              <a:rPr lang="ru-RU" dirty="0" smtClean="0"/>
              <a:t> </a:t>
            </a:r>
            <a:r>
              <a:rPr lang="en-US" dirty="0" err="1" smtClean="0"/>
              <a:t>koordiniraju</a:t>
            </a:r>
            <a:r>
              <a:rPr lang="ru-RU" dirty="0" smtClean="0"/>
              <a:t> </a:t>
            </a:r>
            <a:r>
              <a:rPr lang="en-US" dirty="0" err="1" smtClean="0"/>
              <a:t>aktivnosti</a:t>
            </a:r>
            <a:r>
              <a:rPr lang="ru-RU" dirty="0" smtClean="0"/>
              <a:t> </a:t>
            </a:r>
            <a:r>
              <a:rPr lang="en-US" dirty="0" err="1" smtClean="0"/>
              <a:t>svih</a:t>
            </a:r>
            <a:r>
              <a:rPr lang="ru-RU" dirty="0" smtClean="0"/>
              <a:t> </a:t>
            </a:r>
            <a:r>
              <a:rPr lang="en-US" dirty="0" err="1" smtClean="0"/>
              <a:t>članova</a:t>
            </a:r>
            <a:r>
              <a:rPr lang="ru-RU" dirty="0" smtClean="0"/>
              <a:t> </a:t>
            </a:r>
            <a:r>
              <a:rPr lang="en-US" dirty="0" err="1" smtClean="0"/>
              <a:t>organizacije</a:t>
            </a:r>
            <a:r>
              <a:rPr lang="ru-RU" dirty="0" smtClean="0"/>
              <a:t> </a:t>
            </a:r>
            <a:r>
              <a:rPr lang="en-US" dirty="0" err="1" smtClean="0"/>
              <a:t>radi</a:t>
            </a:r>
            <a:r>
              <a:rPr lang="ru-RU" dirty="0" smtClean="0"/>
              <a:t> </a:t>
            </a:r>
            <a:r>
              <a:rPr lang="en-US" dirty="0" err="1" smtClean="0"/>
              <a:t>ostvarivanja</a:t>
            </a:r>
            <a:r>
              <a:rPr lang="ru-RU" dirty="0" smtClean="0"/>
              <a:t> </a:t>
            </a:r>
            <a:r>
              <a:rPr lang="en-US" dirty="0" err="1" smtClean="0"/>
              <a:t>postavljenih</a:t>
            </a:r>
            <a:r>
              <a:rPr lang="ru-RU" dirty="0" smtClean="0"/>
              <a:t> </a:t>
            </a:r>
            <a:r>
              <a:rPr lang="en-US" dirty="0" err="1" smtClean="0"/>
              <a:t>ciljeva</a:t>
            </a:r>
            <a:r>
              <a:rPr lang="ru-RU" dirty="0" smtClean="0"/>
              <a:t>.</a:t>
            </a:r>
            <a:endParaRPr lang="sr-Latn-BA" dirty="0" smtClean="0"/>
          </a:p>
          <a:p>
            <a:pPr algn="just"/>
            <a:r>
              <a:rPr lang="sr-Latn-BA" b="1" dirty="0" smtClean="0"/>
              <a:t>Kadrovanje</a:t>
            </a:r>
            <a:r>
              <a:rPr lang="sr-Latn-BA" dirty="0" smtClean="0"/>
              <a:t> – uporedo sa planiranjem tehničkog i ekonomskog razvoja preduzeća potrebno je planirati i mere za izmene u kadrovskoj strukturi, tj. planirati troškove za izmenu postojeće kvalifikacione strukture i stvaranje novih kvalifikacija.</a:t>
            </a:r>
          </a:p>
          <a:p>
            <a:pPr algn="just"/>
            <a:r>
              <a:rPr lang="sr-Latn-BA" b="1" dirty="0" smtClean="0"/>
              <a:t>Vođenje</a:t>
            </a:r>
            <a:r>
              <a:rPr lang="sr-Latn-BA" dirty="0" smtClean="0"/>
              <a:t> – kao menedžerska funkcija je usmereno na promociju zajedničkih interesa, motivaciju zaposlenih i komunikaciju.</a:t>
            </a:r>
          </a:p>
          <a:p>
            <a:pPr algn="just"/>
            <a:r>
              <a:rPr lang="sr-Latn-BA" b="1" dirty="0" smtClean="0"/>
              <a:t>Kontrolisanje</a:t>
            </a:r>
            <a:r>
              <a:rPr lang="sr-Latn-BA" dirty="0" smtClean="0"/>
              <a:t> – podrazumeva kontrolu koja se odnosi na vreme realizacije projekta i trošenje sredstava kako bi se sagledala eventualna odstupanja planiranog od ostvarnog i preduzele korektivne akcije kako bi se odstupanja otklonila.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3200" dirty="0" smtClean="0"/>
              <a:t>Trajanje investicija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 fontScale="70000" lnSpcReduction="20000"/>
          </a:bodyPr>
          <a:lstStyle/>
          <a:p>
            <a:r>
              <a:rPr lang="sr-Latn-BA" b="1" dirty="0" smtClean="0"/>
              <a:t>Životni vek projekta </a:t>
            </a:r>
            <a:r>
              <a:rPr lang="sr-Latn-BA" dirty="0" smtClean="0"/>
              <a:t>može da se prati kroz: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dirty="0" smtClean="0"/>
              <a:t>Period investiranja</a:t>
            </a:r>
          </a:p>
          <a:p>
            <a:pPr marL="514350" indent="-514350" algn="just">
              <a:buNone/>
            </a:pPr>
            <a:r>
              <a:rPr lang="sr-Latn-BA" dirty="0" smtClean="0"/>
              <a:t>     ∙ ovaj period karakteriše nastajanje novčanih odliva</a:t>
            </a:r>
          </a:p>
          <a:p>
            <a:pPr marL="514350" indent="-514350" algn="just">
              <a:buNone/>
            </a:pPr>
            <a:r>
              <a:rPr lang="sr-Latn-BA" dirty="0" smtClean="0"/>
              <a:t>     ∙ reč je o investicionim odlivima ili investicionim troškovima koji će usloviti stvaranje novčanih priliva.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dirty="0" smtClean="0"/>
              <a:t>Period efektuiranja</a:t>
            </a:r>
          </a:p>
          <a:p>
            <a:pPr marL="514350" indent="-514350" algn="just">
              <a:buNone/>
            </a:pPr>
            <a:r>
              <a:rPr lang="sr-Latn-BA" dirty="0" smtClean="0"/>
              <a:t>     ∙  ovaj period karakteriše nastajanje novčanih priliva</a:t>
            </a:r>
          </a:p>
          <a:p>
            <a:pPr marL="514350" indent="-514350" algn="just">
              <a:buNone/>
            </a:pPr>
            <a:r>
              <a:rPr lang="sr-Latn-BA" dirty="0" smtClean="0"/>
              <a:t>     ∙ da bi prilivi imali kontinuirani novčani tok potrebni su tekući novčani odlivi.</a:t>
            </a:r>
          </a:p>
          <a:p>
            <a:pPr marL="514350" indent="-514350" algn="just">
              <a:buNone/>
            </a:pPr>
            <a:r>
              <a:rPr lang="sr-Latn-BA" dirty="0" smtClean="0"/>
              <a:t>      Razlika između tekućih novčanih priliva i tekućih novčanih odliva nazivaju se </a:t>
            </a:r>
            <a:r>
              <a:rPr lang="sr-Latn-BA" dirty="0" smtClean="0">
                <a:solidFill>
                  <a:srgbClr val="FF0000"/>
                </a:solidFill>
              </a:rPr>
              <a:t>neto novčani tokovi </a:t>
            </a:r>
            <a:r>
              <a:rPr lang="sr-Latn-BA" dirty="0" smtClean="0"/>
              <a:t>iz poslovanja preduzeća.</a:t>
            </a:r>
          </a:p>
          <a:p>
            <a:pPr marL="514350" indent="-514350" algn="just">
              <a:buNone/>
            </a:pPr>
            <a:r>
              <a:rPr lang="sr-Latn-BA" dirty="0" smtClean="0"/>
              <a:t>       Razgraničenje perioda investiranja i efektuiranja vrlo često ne može da se izvrši striktno, jer se investira u fazama, što znači da će određene investicione faze davati efekte i dok se investira u neke nove faze projekta. U jednom periodu dolazi do istovremenog investiranja i efektuiranja.</a:t>
            </a:r>
          </a:p>
        </p:txBody>
      </p:sp>
      <p:pic>
        <p:nvPicPr>
          <p:cNvPr id="21506" name="Picture 2" descr="D:\Korisnik\Desktop\B2B3_Picture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0"/>
            <a:ext cx="5105399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3564</TotalTime>
  <Words>1193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Median</vt:lpstr>
      <vt:lpstr>CorelDRAW</vt:lpstr>
      <vt:lpstr>                   POLITIKA INVESTIRANJA</vt:lpstr>
      <vt:lpstr>Slide 2</vt:lpstr>
      <vt:lpstr>KLASIFIKACIJA INVESTICIJA</vt:lpstr>
      <vt:lpstr>Slide 4</vt:lpstr>
      <vt:lpstr>Slide 5</vt:lpstr>
      <vt:lpstr>Slide 6</vt:lpstr>
      <vt:lpstr>Slide 7</vt:lpstr>
      <vt:lpstr>PROCES UPRAVLJANJA INVESTICIJAMA</vt:lpstr>
      <vt:lpstr>Trajanje investicija</vt:lpstr>
      <vt:lpstr>FAKTORI OBIMA INVESTICIJA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254</cp:revision>
  <dcterms:created xsi:type="dcterms:W3CDTF">2014-04-01T08:09:23Z</dcterms:created>
  <dcterms:modified xsi:type="dcterms:W3CDTF">2019-03-17T15:55:05Z</dcterms:modified>
</cp:coreProperties>
</file>